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1" r:id="rId3"/>
    <p:sldId id="264" r:id="rId4"/>
    <p:sldId id="266" r:id="rId5"/>
    <p:sldId id="258" r:id="rId6"/>
    <p:sldId id="263"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61" autoAdjust="0"/>
    <p:restoredTop sz="94660"/>
  </p:normalViewPr>
  <p:slideViewPr>
    <p:cSldViewPr snapToGrid="0">
      <p:cViewPr varScale="1">
        <p:scale>
          <a:sx n="65" d="100"/>
          <a:sy n="65" d="100"/>
        </p:scale>
        <p:origin x="66" y="2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smtClean="0"/>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334D819-9F07-4261-B09B-9E467E5D9002}" type="datetimeFigureOut">
              <a:rPr lang="en-US" dirty="0"/>
              <a:pPr/>
              <a:t>7/20/2016</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7/20/2016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7/20/2016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7/20/2016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334D819-9F07-4261-B09B-9E467E5D9002}" type="datetimeFigureOut">
              <a:rPr lang="en-US" dirty="0"/>
              <a:pPr/>
              <a:t>7/20/2016</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dirty="0"/>
              <a:t>7/20/2016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mod="1">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dirty="0"/>
              <a:t>7/20/2016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extLst mod="1">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dirty="0"/>
              <a:t>7/20/2016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dirty="0"/>
              <a:t>7/20/2016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smtClean="0"/>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9334D819-9F07-4261-B09B-9E467E5D9002}" type="datetimeFigureOut">
              <a:rPr lang="en-US" dirty="0"/>
              <a:t>7/20/2016</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mod="1">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9334D819-9F07-4261-B09B-9E467E5D9002}" type="datetimeFigureOut">
              <a:rPr lang="en-US" dirty="0"/>
              <a:t>7/20/2016</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334D819-9F07-4261-B09B-9E467E5D9002}" type="datetimeFigureOut">
              <a:rPr lang="en-US" dirty="0"/>
              <a:pPr/>
              <a:t>7/20/2016</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slideshare.net/Timjoelangley/the-effects-of-light-on-plants"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All about light</a:t>
            </a:r>
            <a:endParaRPr lang="en-US" dirty="0"/>
          </a:p>
        </p:txBody>
      </p:sp>
      <p:sp>
        <p:nvSpPr>
          <p:cNvPr id="3" name="Subtitle 2"/>
          <p:cNvSpPr>
            <a:spLocks noGrp="1"/>
          </p:cNvSpPr>
          <p:nvPr>
            <p:ph type="subTitle" idx="1"/>
          </p:nvPr>
        </p:nvSpPr>
        <p:spPr/>
        <p:txBody>
          <a:bodyPr/>
          <a:lstStyle/>
          <a:p>
            <a:r>
              <a:rPr lang="en-US" dirty="0" smtClean="0"/>
              <a:t>How light affects plant growth</a:t>
            </a:r>
            <a:endParaRPr lang="en-US" dirty="0"/>
          </a:p>
        </p:txBody>
      </p:sp>
    </p:spTree>
    <p:extLst>
      <p:ext uri="{BB962C8B-B14F-4D97-AF65-F5344CB8AC3E}">
        <p14:creationId xmlns:p14="http://schemas.microsoft.com/office/powerpoint/2010/main" val="388950331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7366715" y="4481848"/>
            <a:ext cx="3000778" cy="5280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2446986" y="4443211"/>
            <a:ext cx="4546242" cy="54091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dirty="0" smtClean="0"/>
              <a:t>Photosynthesis:</a:t>
            </a:r>
            <a:br>
              <a:rPr lang="en-US" dirty="0" smtClean="0"/>
            </a:br>
            <a:r>
              <a:rPr lang="en-US" dirty="0" smtClean="0"/>
              <a:t>Light is essential for plants!</a:t>
            </a:r>
            <a:endParaRPr lang="en-US" dirty="0"/>
          </a:p>
        </p:txBody>
      </p:sp>
      <p:sp>
        <p:nvSpPr>
          <p:cNvPr id="3" name="Content Placeholder 2"/>
          <p:cNvSpPr>
            <a:spLocks noGrp="1"/>
          </p:cNvSpPr>
          <p:nvPr>
            <p:ph idx="1"/>
          </p:nvPr>
        </p:nvSpPr>
        <p:spPr>
          <a:xfrm>
            <a:off x="1251678" y="1738648"/>
            <a:ext cx="10178322" cy="4700789"/>
          </a:xfrm>
        </p:spPr>
        <p:txBody>
          <a:bodyPr>
            <a:normAutofit fontScale="92500" lnSpcReduction="20000"/>
          </a:bodyPr>
          <a:lstStyle/>
          <a:p>
            <a:pPr marL="0" indent="0">
              <a:buNone/>
            </a:pPr>
            <a:r>
              <a:rPr lang="en-US" sz="2400" dirty="0" smtClean="0">
                <a:solidFill>
                  <a:schemeClr val="accent1"/>
                </a:solidFill>
              </a:rPr>
              <a:t>All energy enters an ecosystem by the sun.  The light from the sun travels into the ecosystem through radiation (waves).  Then, plants use the sun’s energy to make their own food in a process call </a:t>
            </a:r>
            <a:r>
              <a:rPr lang="en-US" sz="2400" b="1" u="sng" dirty="0" smtClean="0">
                <a:solidFill>
                  <a:schemeClr val="accent1"/>
                </a:solidFill>
              </a:rPr>
              <a:t>photosynthesis</a:t>
            </a:r>
            <a:r>
              <a:rPr lang="en-US" sz="2400" b="1" dirty="0" smtClean="0">
                <a:solidFill>
                  <a:schemeClr val="accent1"/>
                </a:solidFill>
              </a:rPr>
              <a:t>.</a:t>
            </a:r>
          </a:p>
          <a:p>
            <a:pPr marL="0" indent="0">
              <a:buNone/>
            </a:pPr>
            <a:r>
              <a:rPr lang="en-US" sz="2400" dirty="0" smtClean="0">
                <a:solidFill>
                  <a:schemeClr val="accent1"/>
                </a:solidFill>
              </a:rPr>
              <a:t>So how do plants make their own food? With a recipe of course!</a:t>
            </a:r>
          </a:p>
          <a:p>
            <a:pPr marL="0" indent="0" algn="ctr">
              <a:buNone/>
            </a:pPr>
            <a:endParaRPr lang="en-US" sz="3000" b="1" dirty="0" smtClean="0"/>
          </a:p>
          <a:p>
            <a:pPr marL="0" indent="0" algn="ctr">
              <a:buNone/>
            </a:pPr>
            <a:r>
              <a:rPr lang="en-US" sz="3000" b="1" dirty="0" smtClean="0"/>
              <a:t>The recipe for photosynthesis is:</a:t>
            </a:r>
          </a:p>
          <a:p>
            <a:pPr marL="0" indent="0" algn="ctr">
              <a:buNone/>
            </a:pPr>
            <a:endParaRPr lang="en-US" sz="3000" b="1" dirty="0" smtClean="0"/>
          </a:p>
          <a:p>
            <a:pPr marL="0" indent="0" algn="ctr">
              <a:buNone/>
            </a:pPr>
            <a:r>
              <a:rPr lang="en-US" sz="3000" b="1" dirty="0" smtClean="0"/>
              <a:t>Carbon Dioxide +  Water   =  Sugar + Oxygen</a:t>
            </a:r>
          </a:p>
          <a:p>
            <a:pPr marL="0" indent="0" algn="ctr">
              <a:buNone/>
            </a:pPr>
            <a:endParaRPr lang="en-US" sz="3000" b="1" dirty="0"/>
          </a:p>
          <a:p>
            <a:pPr marL="0" indent="0">
              <a:buNone/>
            </a:pPr>
            <a:endParaRPr lang="en-US" sz="3000" b="1" dirty="0" smtClean="0"/>
          </a:p>
          <a:p>
            <a:pPr marL="0" indent="0">
              <a:buNone/>
            </a:pPr>
            <a:r>
              <a:rPr lang="en-US" sz="3000" b="1" dirty="0" smtClean="0"/>
              <a:t>ingredients						outcome</a:t>
            </a:r>
            <a:endParaRPr lang="en-US" sz="3000" b="1" dirty="0"/>
          </a:p>
        </p:txBody>
      </p:sp>
      <p:cxnSp>
        <p:nvCxnSpPr>
          <p:cNvPr id="7" name="Straight Arrow Connector 6"/>
          <p:cNvCxnSpPr/>
          <p:nvPr/>
        </p:nvCxnSpPr>
        <p:spPr>
          <a:xfrm flipV="1">
            <a:off x="2859110" y="5177307"/>
            <a:ext cx="837127" cy="5022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flipH="1" flipV="1">
            <a:off x="8538693" y="5177307"/>
            <a:ext cx="708338" cy="7022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82884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photosynthesis recipe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26845322"/>
              </p:ext>
            </p:extLst>
          </p:nvPr>
        </p:nvGraphicFramePr>
        <p:xfrm>
          <a:off x="1250950" y="1493950"/>
          <a:ext cx="10179052" cy="5127665"/>
        </p:xfrm>
        <a:graphic>
          <a:graphicData uri="http://schemas.openxmlformats.org/drawingml/2006/table">
            <a:tbl>
              <a:tblPr firstRow="1" bandRow="1">
                <a:tableStyleId>{5C22544A-7EE6-4342-B048-85BDC9FD1C3A}</a:tableStyleId>
              </a:tblPr>
              <a:tblGrid>
                <a:gridCol w="2544763"/>
                <a:gridCol w="2544763"/>
                <a:gridCol w="2544763"/>
                <a:gridCol w="2544763"/>
              </a:tblGrid>
              <a:tr h="440502">
                <a:tc gridSpan="2">
                  <a:txBody>
                    <a:bodyPr/>
                    <a:lstStyle/>
                    <a:p>
                      <a:r>
                        <a:rPr lang="en-US" dirty="0" smtClean="0"/>
                        <a:t>Ingredients</a:t>
                      </a:r>
                      <a:endParaRPr lang="en-US" dirty="0"/>
                    </a:p>
                  </a:txBody>
                  <a:tcPr/>
                </a:tc>
                <a:tc hMerge="1">
                  <a:txBody>
                    <a:bodyPr/>
                    <a:lstStyle/>
                    <a:p>
                      <a:endParaRPr lang="en-US"/>
                    </a:p>
                  </a:txBody>
                  <a:tcPr/>
                </a:tc>
                <a:tc gridSpan="2">
                  <a:txBody>
                    <a:bodyPr/>
                    <a:lstStyle/>
                    <a:p>
                      <a:r>
                        <a:rPr lang="en-US" dirty="0" smtClean="0"/>
                        <a:t>Outcome</a:t>
                      </a:r>
                      <a:endParaRPr lang="en-US" dirty="0"/>
                    </a:p>
                  </a:txBody>
                  <a:tcPr/>
                </a:tc>
                <a:tc hMerge="1">
                  <a:txBody>
                    <a:bodyPr/>
                    <a:lstStyle/>
                    <a:p>
                      <a:endParaRPr lang="en-US"/>
                    </a:p>
                  </a:txBody>
                  <a:tcPr/>
                </a:tc>
              </a:tr>
              <a:tr h="1412021">
                <a:tc>
                  <a:txBody>
                    <a:bodyPr/>
                    <a:lstStyle/>
                    <a:p>
                      <a:r>
                        <a:rPr lang="en-US" b="1" dirty="0" smtClean="0"/>
                        <a:t>Carbon</a:t>
                      </a:r>
                      <a:r>
                        <a:rPr lang="en-US" b="1" baseline="0" dirty="0" smtClean="0"/>
                        <a:t> dioxide </a:t>
                      </a:r>
                      <a:r>
                        <a:rPr lang="en-US" baseline="0" dirty="0" smtClean="0"/>
                        <a:t>– “breathed” in through the plant’s stomata</a:t>
                      </a:r>
                      <a:endParaRPr lang="en-US" dirty="0"/>
                    </a:p>
                  </a:txBody>
                  <a:tcPr/>
                </a:tc>
                <a:tc>
                  <a:txBody>
                    <a:bodyPr/>
                    <a:lstStyle/>
                    <a:p>
                      <a:r>
                        <a:rPr lang="en-US" b="1" dirty="0" smtClean="0"/>
                        <a:t>Water </a:t>
                      </a:r>
                      <a:r>
                        <a:rPr lang="en-US" dirty="0" smtClean="0"/>
                        <a:t>– drawn up through the plant’s roots and xylem</a:t>
                      </a:r>
                      <a:endParaRPr lang="en-US" dirty="0"/>
                    </a:p>
                  </a:txBody>
                  <a:tcPr/>
                </a:tc>
                <a:tc>
                  <a:txBody>
                    <a:bodyPr/>
                    <a:lstStyle/>
                    <a:p>
                      <a:r>
                        <a:rPr lang="en-US" b="1" dirty="0" smtClean="0"/>
                        <a:t>Sugar </a:t>
                      </a:r>
                      <a:r>
                        <a:rPr lang="en-US" dirty="0" smtClean="0"/>
                        <a:t>(called glucose) – plants</a:t>
                      </a:r>
                      <a:r>
                        <a:rPr lang="en-US" baseline="0" dirty="0" smtClean="0"/>
                        <a:t> use the sugar for energy</a:t>
                      </a:r>
                      <a:endParaRPr lang="en-US" dirty="0"/>
                    </a:p>
                  </a:txBody>
                  <a:tcPr/>
                </a:tc>
                <a:tc>
                  <a:txBody>
                    <a:bodyPr/>
                    <a:lstStyle/>
                    <a:p>
                      <a:r>
                        <a:rPr lang="en-US" b="1" dirty="0" smtClean="0"/>
                        <a:t>Oxygen</a:t>
                      </a:r>
                      <a:r>
                        <a:rPr lang="en-US" dirty="0" smtClean="0"/>
                        <a:t> – is the waste</a:t>
                      </a:r>
                      <a:r>
                        <a:rPr lang="en-US" baseline="0" dirty="0" smtClean="0"/>
                        <a:t> plants “breath out” through the stomata</a:t>
                      </a:r>
                      <a:endParaRPr lang="en-US" dirty="0"/>
                    </a:p>
                  </a:txBody>
                  <a:tcPr/>
                </a:tc>
              </a:tr>
              <a:tr h="2715425">
                <a:tc gridSpan="2">
                  <a:txBody>
                    <a:bodyPr/>
                    <a:lstStyle/>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smtClean="0"/>
                    </a:p>
                    <a:p>
                      <a:endParaRPr lang="en-US" dirty="0"/>
                    </a:p>
                  </a:txBody>
                  <a:tcPr/>
                </a:tc>
                <a:tc hMerge="1">
                  <a:txBody>
                    <a:bodyPr/>
                    <a:lstStyle/>
                    <a:p>
                      <a:endParaRPr lang="en-US"/>
                    </a:p>
                  </a:txBody>
                  <a:tcPr/>
                </a:tc>
                <a:tc gridSpan="2">
                  <a:txBody>
                    <a:bodyPr/>
                    <a:lstStyle/>
                    <a:p>
                      <a:endParaRPr lang="en-US"/>
                    </a:p>
                  </a:txBody>
                  <a:tcPr/>
                </a:tc>
                <a:tc hMerge="1">
                  <a:txBody>
                    <a:bodyPr/>
                    <a:lstStyle/>
                    <a:p>
                      <a:endParaRPr lang="en-US"/>
                    </a:p>
                  </a:txBody>
                  <a:tcPr/>
                </a:tc>
              </a:tr>
              <a:tr h="440502">
                <a:tc gridSpan="2">
                  <a:txBody>
                    <a:bodyPr/>
                    <a:lstStyle/>
                    <a:p>
                      <a:endParaRPr lang="en-US" dirty="0"/>
                    </a:p>
                  </a:txBody>
                  <a:tcPr/>
                </a:tc>
                <a:tc hMerge="1">
                  <a:txBody>
                    <a:bodyPr/>
                    <a:lstStyle/>
                    <a:p>
                      <a:endParaRPr lang="en-US"/>
                    </a:p>
                  </a:txBody>
                  <a:tcPr/>
                </a:tc>
                <a:tc gridSpan="2">
                  <a:txBody>
                    <a:bodyPr/>
                    <a:lstStyle/>
                    <a:p>
                      <a:endParaRPr lang="en-US" dirty="0"/>
                    </a:p>
                  </a:txBody>
                  <a:tcPr/>
                </a:tc>
                <a:tc hMerge="1">
                  <a:txBody>
                    <a:bodyPr/>
                    <a:lstStyle/>
                    <a:p>
                      <a:endParaRPr lang="en-US"/>
                    </a:p>
                  </a:txBody>
                  <a:tcPr/>
                </a:tc>
              </a:tr>
            </a:tbl>
          </a:graphicData>
        </a:graphic>
      </p:graphicFrame>
      <p:pic>
        <p:nvPicPr>
          <p:cNvPr id="5" name="Picture 4"/>
          <p:cNvPicPr>
            <a:picLocks noChangeAspect="1"/>
          </p:cNvPicPr>
          <p:nvPr/>
        </p:nvPicPr>
        <p:blipFill>
          <a:blip r:embed="rId2"/>
          <a:stretch>
            <a:fillRect/>
          </a:stretch>
        </p:blipFill>
        <p:spPr>
          <a:xfrm>
            <a:off x="7031863" y="3156595"/>
            <a:ext cx="3708759" cy="3404309"/>
          </a:xfrm>
          <a:prstGeom prst="rect">
            <a:avLst/>
          </a:prstGeom>
        </p:spPr>
      </p:pic>
      <p:pic>
        <p:nvPicPr>
          <p:cNvPr id="6" name="Picture 5"/>
          <p:cNvPicPr>
            <a:picLocks noChangeAspect="1"/>
          </p:cNvPicPr>
          <p:nvPr/>
        </p:nvPicPr>
        <p:blipFill>
          <a:blip r:embed="rId3"/>
          <a:stretch>
            <a:fillRect/>
          </a:stretch>
        </p:blipFill>
        <p:spPr>
          <a:xfrm>
            <a:off x="2253803" y="3156595"/>
            <a:ext cx="2896136" cy="3465020"/>
          </a:xfrm>
          <a:prstGeom prst="rect">
            <a:avLst/>
          </a:prstGeom>
        </p:spPr>
      </p:pic>
    </p:spTree>
    <p:extLst>
      <p:ext uri="{BB962C8B-B14F-4D97-AF65-F5344CB8AC3E}">
        <p14:creationId xmlns:p14="http://schemas.microsoft.com/office/powerpoint/2010/main" val="7475588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are leaves green?</a:t>
            </a:r>
            <a:endParaRPr lang="en-US" dirty="0"/>
          </a:p>
        </p:txBody>
      </p:sp>
      <p:sp>
        <p:nvSpPr>
          <p:cNvPr id="3" name="Content Placeholder 2"/>
          <p:cNvSpPr>
            <a:spLocks noGrp="1"/>
          </p:cNvSpPr>
          <p:nvPr>
            <p:ph idx="1"/>
          </p:nvPr>
        </p:nvSpPr>
        <p:spPr>
          <a:xfrm>
            <a:off x="1251678" y="1874517"/>
            <a:ext cx="10178322" cy="4693708"/>
          </a:xfrm>
        </p:spPr>
        <p:txBody>
          <a:bodyPr>
            <a:normAutofit fontScale="92500" lnSpcReduction="20000"/>
          </a:bodyPr>
          <a:lstStyle/>
          <a:p>
            <a:pPr marL="0" indent="0">
              <a:buNone/>
            </a:pPr>
            <a:r>
              <a:rPr lang="en-US" sz="3000" dirty="0" smtClean="0"/>
              <a:t>Photosynthesis occurs in the chloroplast of the cells. </a:t>
            </a:r>
            <a:r>
              <a:rPr lang="en-US" sz="3000" dirty="0"/>
              <a:t> </a:t>
            </a:r>
            <a:r>
              <a:rPr lang="en-US" sz="3000" dirty="0" smtClean="0"/>
              <a:t>This process uses (absorbs) the red and blue/violet part of white light. Since it doesn’t use the green, it reflects it.  That’s why leaves look green!</a:t>
            </a:r>
            <a:r>
              <a:rPr lang="en-US" dirty="0" smtClean="0"/>
              <a:t>					</a:t>
            </a:r>
          </a:p>
          <a:p>
            <a:pPr marL="0" indent="0">
              <a:buNone/>
            </a:pPr>
            <a:r>
              <a:rPr lang="en-US" dirty="0"/>
              <a:t>	</a:t>
            </a:r>
            <a:r>
              <a:rPr lang="en-US" dirty="0" smtClean="0"/>
              <a:t>				Plants reflect this.</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smtClean="0"/>
          </a:p>
          <a:p>
            <a:pPr marL="0" indent="0">
              <a:buNone/>
            </a:pPr>
            <a:endParaRPr lang="en-US" dirty="0" smtClean="0"/>
          </a:p>
          <a:p>
            <a:pPr marL="0" indent="0">
              <a:buNone/>
            </a:pPr>
            <a:r>
              <a:rPr lang="en-US" dirty="0" smtClean="0"/>
              <a:t>Plants use these colors</a:t>
            </a:r>
          </a:p>
          <a:p>
            <a:pPr marL="0" indent="0">
              <a:buNone/>
            </a:pPr>
            <a:r>
              <a:rPr lang="en-US" dirty="0" smtClean="0"/>
              <a:t>during photosynthesis</a:t>
            </a:r>
            <a:endParaRPr lang="en-US" dirty="0"/>
          </a:p>
        </p:txBody>
      </p:sp>
      <p:pic>
        <p:nvPicPr>
          <p:cNvPr id="4" name="Picture 3"/>
          <p:cNvPicPr>
            <a:picLocks noChangeAspect="1"/>
          </p:cNvPicPr>
          <p:nvPr/>
        </p:nvPicPr>
        <p:blipFill>
          <a:blip r:embed="rId2"/>
          <a:stretch>
            <a:fillRect/>
          </a:stretch>
        </p:blipFill>
        <p:spPr>
          <a:xfrm>
            <a:off x="3847965" y="4253173"/>
            <a:ext cx="5563787" cy="2277071"/>
          </a:xfrm>
          <a:prstGeom prst="rect">
            <a:avLst/>
          </a:prstGeom>
        </p:spPr>
      </p:pic>
      <p:cxnSp>
        <p:nvCxnSpPr>
          <p:cNvPr id="6" name="Straight Arrow Connector 5"/>
          <p:cNvCxnSpPr/>
          <p:nvPr/>
        </p:nvCxnSpPr>
        <p:spPr>
          <a:xfrm flipV="1">
            <a:off x="2343955" y="4765183"/>
            <a:ext cx="669701" cy="9681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V="1">
            <a:off x="2253803" y="5087155"/>
            <a:ext cx="6297769" cy="6863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6928834" y="3781402"/>
            <a:ext cx="25758" cy="4337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88558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Greenhouse considerations</a:t>
            </a:r>
            <a:endParaRPr lang="en-US" dirty="0"/>
          </a:p>
        </p:txBody>
      </p:sp>
      <p:sp>
        <p:nvSpPr>
          <p:cNvPr id="3" name="Content Placeholder 2"/>
          <p:cNvSpPr>
            <a:spLocks noGrp="1"/>
          </p:cNvSpPr>
          <p:nvPr>
            <p:ph idx="1"/>
          </p:nvPr>
        </p:nvSpPr>
        <p:spPr>
          <a:xfrm>
            <a:off x="1251678" y="1474632"/>
            <a:ext cx="10178322" cy="4668591"/>
          </a:xfrm>
        </p:spPr>
        <p:txBody>
          <a:bodyPr>
            <a:normAutofit/>
          </a:bodyPr>
          <a:lstStyle/>
          <a:p>
            <a:pPr marL="0" indent="0">
              <a:buNone/>
            </a:pPr>
            <a:r>
              <a:rPr lang="en-US" b="1" dirty="0" smtClean="0"/>
              <a:t>How many hours of light does your plant need (quantity/duration)?</a:t>
            </a:r>
          </a:p>
          <a:p>
            <a:pPr marL="0" indent="0">
              <a:buNone/>
            </a:pPr>
            <a:r>
              <a:rPr lang="en-US" dirty="0" smtClean="0"/>
              <a:t>---Consider the photoperiod – </a:t>
            </a:r>
            <a:r>
              <a:rPr lang="en-US" dirty="0"/>
              <a:t>the amount of light a plant is exposed to</a:t>
            </a:r>
          </a:p>
          <a:p>
            <a:pPr marL="0" indent="0">
              <a:buNone/>
            </a:pPr>
            <a:r>
              <a:rPr lang="en-US" dirty="0"/>
              <a:t>plants react to the length of the </a:t>
            </a:r>
            <a:r>
              <a:rPr lang="en-US" dirty="0" smtClean="0"/>
              <a:t>day: Is your plant a short day, long day, or day neutral plant?</a:t>
            </a:r>
            <a:endParaRPr lang="en-US" dirty="0"/>
          </a:p>
          <a:p>
            <a:pPr marL="0" indent="0">
              <a:buNone/>
            </a:pPr>
            <a:r>
              <a:rPr lang="en-US" dirty="0" smtClean="0"/>
              <a:t>--Do you need artificial light?</a:t>
            </a:r>
          </a:p>
          <a:p>
            <a:pPr marL="0" indent="0">
              <a:buNone/>
            </a:pPr>
            <a:endParaRPr lang="en-US" dirty="0" smtClean="0"/>
          </a:p>
          <a:p>
            <a:pPr marL="0" indent="0">
              <a:buNone/>
            </a:pPr>
            <a:r>
              <a:rPr lang="en-US" b="1" dirty="0" smtClean="0"/>
              <a:t>How strong should the light be (intensity)?</a:t>
            </a:r>
          </a:p>
          <a:p>
            <a:pPr marL="0" indent="0">
              <a:buNone/>
            </a:pPr>
            <a:endParaRPr lang="en-US" b="1" dirty="0" smtClean="0"/>
          </a:p>
          <a:p>
            <a:pPr marL="0" indent="0">
              <a:buNone/>
            </a:pPr>
            <a:r>
              <a:rPr lang="en-US" b="1" dirty="0" smtClean="0"/>
              <a:t>What type of light should you use (quality)?</a:t>
            </a:r>
          </a:p>
          <a:p>
            <a:pPr marL="0" indent="0">
              <a:buNone/>
            </a:pPr>
            <a:endParaRPr lang="en-US" dirty="0"/>
          </a:p>
        </p:txBody>
      </p:sp>
    </p:spTree>
    <p:extLst>
      <p:ext uri="{BB962C8B-B14F-4D97-AF65-F5344CB8AC3E}">
        <p14:creationId xmlns:p14="http://schemas.microsoft.com/office/powerpoint/2010/main" val="34317948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 &amp; photo credit</a:t>
            </a:r>
            <a:endParaRPr lang="en-US" dirty="0"/>
          </a:p>
        </p:txBody>
      </p:sp>
      <p:sp>
        <p:nvSpPr>
          <p:cNvPr id="3" name="Content Placeholder 2"/>
          <p:cNvSpPr>
            <a:spLocks noGrp="1"/>
          </p:cNvSpPr>
          <p:nvPr>
            <p:ph idx="1"/>
          </p:nvPr>
        </p:nvSpPr>
        <p:spPr/>
        <p:txBody>
          <a:bodyPr/>
          <a:lstStyle/>
          <a:p>
            <a:pPr marL="0" indent="0">
              <a:buNone/>
            </a:pPr>
            <a:r>
              <a:rPr lang="en-US" u="sng" dirty="0" smtClean="0">
                <a:hlinkClick r:id="rId2"/>
              </a:rPr>
              <a:t>http</a:t>
            </a:r>
            <a:r>
              <a:rPr lang="en-US" u="sng" dirty="0">
                <a:hlinkClick r:id="rId2"/>
              </a:rPr>
              <a:t>://</a:t>
            </a:r>
            <a:r>
              <a:rPr lang="en-US" u="sng" dirty="0" smtClean="0">
                <a:hlinkClick r:id="rId2"/>
              </a:rPr>
              <a:t>www.slideshare.net/Timjoelangley/the-effects-of-light-on-plants</a:t>
            </a:r>
            <a:endParaRPr lang="en-US" u="sng" dirty="0" smtClean="0"/>
          </a:p>
          <a:p>
            <a:pPr marL="0" indent="0">
              <a:buNone/>
            </a:pPr>
            <a:r>
              <a:rPr lang="en-US" dirty="0" smtClean="0"/>
              <a:t>evolution.Berkley.edu</a:t>
            </a:r>
          </a:p>
          <a:p>
            <a:pPr marL="0" indent="0">
              <a:buNone/>
            </a:pPr>
            <a:r>
              <a:rPr lang="en-US" dirty="0" smtClean="0"/>
              <a:t>Orcagrowfilm.com</a:t>
            </a:r>
          </a:p>
          <a:p>
            <a:pPr marL="0" indent="0">
              <a:buNone/>
            </a:pPr>
            <a:r>
              <a:rPr lang="en-US" dirty="0" smtClean="0"/>
              <a:t>Factmoster.com</a:t>
            </a:r>
          </a:p>
          <a:p>
            <a:pPr marL="0" indent="0">
              <a:buNone/>
            </a:pPr>
            <a:endParaRPr lang="en-US" dirty="0"/>
          </a:p>
          <a:p>
            <a:endParaRPr lang="en-US" dirty="0"/>
          </a:p>
        </p:txBody>
      </p:sp>
    </p:spTree>
    <p:extLst>
      <p:ext uri="{BB962C8B-B14F-4D97-AF65-F5344CB8AC3E}">
        <p14:creationId xmlns:p14="http://schemas.microsoft.com/office/powerpoint/2010/main" val="345636164"/>
      </p:ext>
    </p:extLst>
  </p:cSld>
  <p:clrMapOvr>
    <a:masterClrMapping/>
  </p:clrMapOvr>
  <p:timing>
    <p:tnLst>
      <p:par>
        <p:cTn id="1" dur="indefinite" restart="never" nodeType="tmRoot"/>
      </p:par>
    </p:tnLst>
  </p:timing>
</p:sld>
</file>

<file path=ppt/theme/theme1.xml><?xml version="1.0" encoding="utf-8"?>
<a:theme xmlns:a="http://schemas.openxmlformats.org/drawingml/2006/main" name="Badge">
  <a:themeElements>
    <a:clrScheme name="Badge">
      <a:dk1>
        <a:sysClr val="windowText" lastClr="000000"/>
      </a:dk1>
      <a:lt1>
        <a:sysClr val="window" lastClr="FFFFFF"/>
      </a:lt1>
      <a:dk2>
        <a:srgbClr val="171312"/>
      </a:dk2>
      <a:lt2>
        <a:srgbClr val="F7F0DF"/>
      </a:lt2>
      <a:accent1>
        <a:srgbClr val="53AE6E"/>
      </a:accent1>
      <a:accent2>
        <a:srgbClr val="326267"/>
      </a:accent2>
      <a:accent3>
        <a:srgbClr val="C5C34A"/>
      </a:accent3>
      <a:accent4>
        <a:srgbClr val="BF6546"/>
      </a:accent4>
      <a:accent5>
        <a:srgbClr val="81B5A8"/>
      </a:accent5>
      <a:accent6>
        <a:srgbClr val="636455"/>
      </a:accent6>
      <a:hlink>
        <a:srgbClr val="81B5A8"/>
      </a:hlink>
      <a:folHlink>
        <a:srgbClr val="936888"/>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A1A3E1F0-B5EF-49C5-810A-B1B32AEDDC80}"/>
    </a:ext>
  </a:extLst>
</a:theme>
</file>

<file path=docProps/app.xml><?xml version="1.0" encoding="utf-8"?>
<Properties xmlns="http://schemas.openxmlformats.org/officeDocument/2006/extended-properties" xmlns:vt="http://schemas.openxmlformats.org/officeDocument/2006/docPropsVTypes">
  <Template>TM10001106[[fn=Badge]]</Template>
  <TotalTime>482</TotalTime>
  <Words>266</Words>
  <Application>Microsoft Office PowerPoint</Application>
  <PresentationFormat>Widescreen</PresentationFormat>
  <Paragraphs>52</Paragraphs>
  <Slides>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Arial</vt:lpstr>
      <vt:lpstr>Gill Sans MT</vt:lpstr>
      <vt:lpstr>Impact</vt:lpstr>
      <vt:lpstr>Badge</vt:lpstr>
      <vt:lpstr>All about light</vt:lpstr>
      <vt:lpstr>Photosynthesis: Light is essential for plants!</vt:lpstr>
      <vt:lpstr>the photosynthesis recipe</vt:lpstr>
      <vt:lpstr>Why are leaves green?</vt:lpstr>
      <vt:lpstr>Greenhouse considerations</vt:lpstr>
      <vt:lpstr>Resources &amp; photo credit</vt:lpstr>
    </vt:vector>
  </TitlesOfParts>
  <Company>Wake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sguerrero</dc:creator>
  <cp:lastModifiedBy>sguerrero</cp:lastModifiedBy>
  <cp:revision>19</cp:revision>
  <dcterms:created xsi:type="dcterms:W3CDTF">2016-02-29T03:42:53Z</dcterms:created>
  <dcterms:modified xsi:type="dcterms:W3CDTF">2016-07-20T16:00:10Z</dcterms:modified>
</cp:coreProperties>
</file>